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62" r:id="rId2"/>
    <p:sldId id="257" r:id="rId3"/>
    <p:sldId id="270" r:id="rId4"/>
    <p:sldId id="272" r:id="rId5"/>
    <p:sldId id="283" r:id="rId6"/>
    <p:sldId id="289" r:id="rId7"/>
    <p:sldId id="299" r:id="rId8"/>
    <p:sldId id="300" r:id="rId9"/>
    <p:sldId id="290" r:id="rId10"/>
    <p:sldId id="291" r:id="rId11"/>
    <p:sldId id="292" r:id="rId12"/>
    <p:sldId id="293" r:id="rId13"/>
    <p:sldId id="296" r:id="rId14"/>
    <p:sldId id="263" r:id="rId15"/>
    <p:sldId id="264" r:id="rId16"/>
    <p:sldId id="287" r:id="rId17"/>
    <p:sldId id="275" r:id="rId18"/>
    <p:sldId id="298" r:id="rId19"/>
    <p:sldId id="265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006600"/>
    <a:srgbClr val="6666FF"/>
    <a:srgbClr val="66CCFF"/>
    <a:srgbClr val="99CC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BCC2C-E65A-4539-B8BC-9D3F1D45CC23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C17CC-7695-4320-AAE0-36AB6A311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6C17CC-7695-4320-AAE0-36AB6A31180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user\Desktop\Bitmap in COVER 1,2,3,4.cdr.jpg"/>
          <p:cNvPicPr>
            <a:picLocks noChangeAspect="1" noChangeArrowheads="1"/>
          </p:cNvPicPr>
          <p:nvPr/>
        </p:nvPicPr>
        <p:blipFill>
          <a:blip r:embed="rId2" cstate="print"/>
          <a:srcRect b="23869"/>
          <a:stretch>
            <a:fillRect/>
          </a:stretch>
        </p:blipFill>
        <p:spPr bwMode="auto">
          <a:xfrm>
            <a:off x="1219200" y="0"/>
            <a:ext cx="6704989" cy="6858000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gradFill flip="none" rotWithShape="1">
            <a:gsLst>
              <a:gs pos="0">
                <a:srgbClr val="66CCFF"/>
              </a:gs>
              <a:gs pos="50000">
                <a:schemeClr val="bg1"/>
              </a:gs>
              <a:gs pos="92000">
                <a:srgbClr val="66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- 3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LIFE - GIVER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3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web photo\class II\lession 5\adam_eve_gard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841" y="0"/>
            <a:ext cx="6730159" cy="44958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0" y="4191000"/>
            <a:ext cx="9144000" cy="2438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4384864"/>
            <a:ext cx="84582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Adam and Eve got other sons and daughters.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Through their descendants, increased the number of men on the earth. They rejected God and sinned. 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 regretted that he created man. It  pained his heart </a:t>
            </a:r>
            <a:r>
              <a:rPr lang="en-US" sz="25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(Genesis 6:6).</a:t>
            </a:r>
          </a:p>
        </p:txBody>
      </p:sp>
      <p:pic>
        <p:nvPicPr>
          <p:cNvPr id="12" name="Picture 2" descr="C:\Users\user\Desktop\adam-and-eve_optimized.jpg"/>
          <p:cNvPicPr>
            <a:picLocks noChangeAspect="1" noChangeArrowheads="1"/>
          </p:cNvPicPr>
          <p:nvPr/>
        </p:nvPicPr>
        <p:blipFill>
          <a:blip r:embed="rId3" cstate="print"/>
          <a:srcRect l="32500" r="31250"/>
          <a:stretch>
            <a:fillRect/>
          </a:stretch>
        </p:blipFill>
        <p:spPr bwMode="auto">
          <a:xfrm>
            <a:off x="-1" y="0"/>
            <a:ext cx="2700867" cy="4191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esktop\right-response-to-sauls-will-build-our-ho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4601" y="152400"/>
            <a:ext cx="6603999" cy="4953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4953000"/>
            <a:ext cx="8686800" cy="1676400"/>
          </a:xfrm>
          <a:prstGeom prst="roundRect">
            <a:avLst>
              <a:gd name="adj" fmla="val 2100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105400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 we sin and inflict pain on God? Ehen we disobey our parents, elders and teachers and quarrel with friends, we offend God</a:t>
            </a:r>
            <a:endParaRPr lang="en-US" sz="2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user\Desktop\jesus-christ-is-the-perfect-example-for-me-puzzle-back.png"/>
          <p:cNvPicPr>
            <a:picLocks noChangeAspect="1" noChangeArrowheads="1"/>
          </p:cNvPicPr>
          <p:nvPr/>
        </p:nvPicPr>
        <p:blipFill>
          <a:blip r:embed="rId3" cstate="print"/>
          <a:srcRect l="11667" t="28845" r="13182" b="6318"/>
          <a:stretch>
            <a:fillRect/>
          </a:stretch>
        </p:blipFill>
        <p:spPr bwMode="auto">
          <a:xfrm>
            <a:off x="0" y="228600"/>
            <a:ext cx="6515100" cy="43434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4800600"/>
            <a:ext cx="8686800" cy="1828800"/>
          </a:xfrm>
          <a:prstGeom prst="roundRect">
            <a:avLst>
              <a:gd name="adj" fmla="val 20886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078105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greatest sin of man is to offend God. 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 must be careful not to do that because we are His children and we should not offend him.</a:t>
            </a:r>
            <a:endParaRPr lang="en-US"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Users\user\Desktop\children.png"/>
          <p:cNvPicPr>
            <a:picLocks noChangeAspect="1" noChangeArrowheads="1"/>
          </p:cNvPicPr>
          <p:nvPr/>
        </p:nvPicPr>
        <p:blipFill>
          <a:blip r:embed="rId4" cstate="print"/>
          <a:srcRect r="3239"/>
          <a:stretch>
            <a:fillRect/>
          </a:stretch>
        </p:blipFill>
        <p:spPr bwMode="auto">
          <a:xfrm>
            <a:off x="4591050" y="762000"/>
            <a:ext cx="4552950" cy="40481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143000"/>
            <a:ext cx="9144000" cy="838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chemeClr val="bg1"/>
                </a:solidFill>
                <a:effectLst/>
                <a:latin typeface="Cooper Std Black" pitchFamily="18" charset="0"/>
                <a:cs typeface="Times New Roman" pitchFamily="18" charset="0"/>
              </a:rPr>
              <a:t>Let us find out the answers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514600"/>
            <a:ext cx="8001000" cy="1447800"/>
          </a:xfrm>
        </p:spPr>
        <p:txBody>
          <a:bodyPr>
            <a:noAutofit/>
          </a:bodyPr>
          <a:lstStyle/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 Why did God accept the sacrifice of Abel? </a:t>
            </a: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 What is the sin of Cain?</a:t>
            </a: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	 What reply did Cain give when God </a:t>
            </a:r>
            <a:r>
              <a:rPr lang="en-US" sz="2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askeed</a:t>
            </a: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him where is your brother?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43600"/>
            <a:ext cx="9144000" cy="22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29718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Dear loving Father, help me to lead a life pleasing to you.</a:t>
            </a:r>
          </a:p>
        </p:txBody>
      </p:sp>
      <p:pic>
        <p:nvPicPr>
          <p:cNvPr id="2050" name="Picture 2" descr="C:\Users\user\Desktop\Bitmap in Lesson1 curved.cdr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2133600"/>
            <a:ext cx="1579562" cy="210468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32-Point Star 9"/>
          <p:cNvSpPr/>
          <p:nvPr/>
        </p:nvSpPr>
        <p:spPr>
          <a:xfrm>
            <a:off x="2133600" y="381000"/>
            <a:ext cx="4800600" cy="4648200"/>
          </a:xfrm>
          <a:prstGeom prst="star32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828800"/>
            <a:ext cx="8991600" cy="1066800"/>
          </a:xfrm>
          <a:prstGeom prst="roundRect">
            <a:avLst>
              <a:gd name="adj" fmla="val 12476"/>
            </a:avLst>
          </a:prstGeom>
          <a:solidFill>
            <a:srgbClr val="0066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019800" y="2057400"/>
            <a:ext cx="2895600" cy="6096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4572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FF00"/>
                </a:solidFill>
                <a:effectLst/>
                <a:latin typeface="Cooper Std Black" pitchFamily="18" charset="0"/>
                <a:cs typeface="Times New Roman" pitchFamily="18" charset="0"/>
              </a:rPr>
              <a:t>Bible reading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19800" y="2133600"/>
            <a:ext cx="2895600" cy="609600"/>
          </a:xfrm>
          <a:noFill/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Genesis 4:1-16</a:t>
            </a:r>
            <a:endParaRPr lang="en-US" sz="2500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200" y="3048000"/>
            <a:ext cx="8991600" cy="2971800"/>
          </a:xfrm>
          <a:prstGeom prst="roundRect">
            <a:avLst>
              <a:gd name="adj" fmla="val 1247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743200" y="3200400"/>
            <a:ext cx="5486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My favorite Bible sentence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3810000"/>
            <a:ext cx="7543800" cy="1981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………………………………………………………………………………………………………………………………...………………………………………………………………………………………………………………………………...............................................................</a:t>
            </a:r>
          </a:p>
        </p:txBody>
      </p:sp>
      <p:pic>
        <p:nvPicPr>
          <p:cNvPr id="3074" name="Picture 2" descr="C:\Users\user\Desktop\Bitmap in Lesson1 curved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200400"/>
            <a:ext cx="1905000" cy="2643488"/>
          </a:xfrm>
          <a:prstGeom prst="roundRect">
            <a:avLst>
              <a:gd name="adj" fmla="val 14768"/>
            </a:avLst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2819400"/>
            <a:ext cx="9144000" cy="396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209800" y="1828800"/>
            <a:ext cx="4665562" cy="1981200"/>
            <a:chOff x="2209800" y="1447800"/>
            <a:chExt cx="4665562" cy="1981200"/>
          </a:xfrm>
        </p:grpSpPr>
        <p:sp>
          <p:nvSpPr>
            <p:cNvPr id="8" name="Cube 7"/>
            <p:cNvSpPr/>
            <p:nvPr/>
          </p:nvSpPr>
          <p:spPr>
            <a:xfrm flipH="1">
              <a:off x="2209800" y="1447800"/>
              <a:ext cx="4648200" cy="1981200"/>
            </a:xfrm>
            <a:prstGeom prst="cube">
              <a:avLst>
                <a:gd name="adj" fmla="val 9172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95959" y="1817225"/>
              <a:ext cx="4479403" cy="0"/>
            </a:xfrm>
            <a:custGeom>
              <a:avLst/>
              <a:gdLst>
                <a:gd name="connsiteX0" fmla="*/ 0 w 4479403"/>
                <a:gd name="connsiteY0" fmla="*/ 0 h 0"/>
                <a:gd name="connsiteX1" fmla="*/ 4479403 w 447940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9403">
                  <a:moveTo>
                    <a:pt x="0" y="0"/>
                  </a:moveTo>
                  <a:lnTo>
                    <a:pt x="4479403" y="0"/>
                  </a:lnTo>
                </a:path>
              </a:pathLst>
            </a:cu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2339" y="1632030"/>
              <a:ext cx="185195" cy="185195"/>
            </a:xfrm>
            <a:custGeom>
              <a:avLst/>
              <a:gdLst>
                <a:gd name="connsiteX0" fmla="*/ 185195 w 185195"/>
                <a:gd name="connsiteY0" fmla="*/ 185195 h 185195"/>
                <a:gd name="connsiteX1" fmla="*/ 0 w 185195"/>
                <a:gd name="connsiteY1" fmla="*/ 0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195" h="185195">
                  <a:moveTo>
                    <a:pt x="185195" y="185195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76200" y="152400"/>
            <a:ext cx="8991600" cy="1143000"/>
          </a:xfrm>
          <a:prstGeom prst="roundRect">
            <a:avLst>
              <a:gd name="adj" fmla="val 12476"/>
            </a:avLst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000" cap="none" dirty="0">
                <a:solidFill>
                  <a:schemeClr val="bg1"/>
                </a:solidFill>
                <a:effectLst/>
                <a:latin typeface="Cooper Std Black" pitchFamily="18" charset="0"/>
                <a:cs typeface="Times New Roman" pitchFamily="18" charset="0"/>
              </a:rPr>
              <a:t>Work </a:t>
            </a:r>
            <a:r>
              <a:rPr lang="en-US" sz="3000" cap="none" dirty="0" err="1">
                <a:solidFill>
                  <a:schemeClr val="bg1"/>
                </a:solidFill>
                <a:effectLst/>
                <a:latin typeface="Cooper Std Black" pitchFamily="18" charset="0"/>
                <a:cs typeface="Times New Roman" pitchFamily="18" charset="0"/>
              </a:rPr>
              <a:t>bos</a:t>
            </a:r>
            <a:r>
              <a:rPr lang="en-US" sz="3000" cap="none" dirty="0">
                <a:solidFill>
                  <a:schemeClr val="bg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000" cap="none" dirty="0">
                <a:solidFill>
                  <a:schemeClr val="bg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2500" cap="none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Choose the correct word from the word box and fill it in: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4038600"/>
            <a:ext cx="8229600" cy="2743200"/>
          </a:xfrm>
          <a:prstGeom prst="rect">
            <a:avLst/>
          </a:prstGeom>
          <a:ln>
            <a:noFill/>
          </a:ln>
        </p:spPr>
        <p:txBody>
          <a:bodyPr vert="horz" anchor="ctr">
            <a:no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en-US" sz="2000" noProof="0" dirty="0">
                <a:latin typeface="Arial" pitchFamily="34" charset="0"/>
                <a:ea typeface="+mj-ea"/>
                <a:cs typeface="Arial" pitchFamily="34" charset="0"/>
              </a:rPr>
              <a:t>	Able was a shepherd…………………… was a farmer. Once Cain offered a part of his produce as a…………………….to God …………………… offered the </a:t>
            </a:r>
            <a:r>
              <a:rPr lang="en-US" sz="2000" noProof="0" dirty="0" err="1">
                <a:latin typeface="Arial" pitchFamily="34" charset="0"/>
                <a:ea typeface="+mj-ea"/>
                <a:cs typeface="Arial" pitchFamily="34" charset="0"/>
              </a:rPr>
              <a:t>youbg</a:t>
            </a:r>
            <a:r>
              <a:rPr lang="en-US" sz="2000" noProof="0" dirty="0">
                <a:latin typeface="Arial" pitchFamily="34" charset="0"/>
                <a:ea typeface="+mj-ea"/>
                <a:cs typeface="Arial" pitchFamily="34" charset="0"/>
              </a:rPr>
              <a:t> ones of his flock ………………………. Accepted the gift-offerings of Abel. God did not accept the offerings of Cain.</a:t>
            </a:r>
            <a:endParaRPr kumimoji="0" lang="en-US" sz="2000" b="0" i="0" u="none" strike="noStrike" kern="1200" cap="none" spc="0" normalizeH="0" baseline="0" noProof="0" dirty="0"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0" y="2362200"/>
            <a:ext cx="4800600" cy="762000"/>
          </a:xfrm>
          <a:prstGeom prst="rect">
            <a:avLst/>
          </a:prstGeom>
          <a:ln>
            <a:noFill/>
          </a:ln>
        </p:spPr>
        <p:txBody>
          <a:bodyPr vert="horz" anchor="ctr">
            <a:no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en-US" sz="3000" b="1" noProof="0" dirty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Abel, gift, God, Cain</a:t>
            </a:r>
            <a:endParaRPr kumimoji="0" lang="en-US" sz="3000" b="1" i="0" u="none" strike="noStrike" kern="1200" cap="none" spc="0" normalizeH="0" baseline="0" noProof="0" dirty="0"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71800" y="2667000"/>
            <a:ext cx="6858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 pitchFamily="34" charset="0"/>
                <a:cs typeface="Arial" pitchFamily="34" charset="0"/>
              </a:rPr>
              <a:t>I shall never never sin </a:t>
            </a:r>
          </a:p>
          <a:p>
            <a:r>
              <a:rPr lang="en-US" sz="2500" dirty="0">
                <a:latin typeface="Arial" pitchFamily="34" charset="0"/>
                <a:cs typeface="Arial" pitchFamily="34" charset="0"/>
              </a:rPr>
              <a:t>Never hurt my God </a:t>
            </a:r>
          </a:p>
          <a:p>
            <a:r>
              <a:rPr lang="en-US" sz="2500" dirty="0">
                <a:latin typeface="Arial" pitchFamily="34" charset="0"/>
                <a:cs typeface="Arial" pitchFamily="34" charset="0"/>
              </a:rPr>
              <a:t>I shall ever live a life</a:t>
            </a:r>
          </a:p>
          <a:p>
            <a:r>
              <a:rPr lang="en-US" sz="2500" dirty="0">
                <a:latin typeface="Arial" pitchFamily="34" charset="0"/>
                <a:cs typeface="Arial" pitchFamily="34" charset="0"/>
              </a:rPr>
              <a:t>That’s pleasing to the Lord.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1600200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7030A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play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1534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 you know the play God says’. Ask the teacher and play together. ( </a:t>
            </a:r>
            <a:r>
              <a:rPr lang="en-US" sz="2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Eg</a:t>
            </a: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God says sit down; John says sit down, Satan says stand up etc.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4876800" y="609600"/>
            <a:ext cx="4038600" cy="4038600"/>
          </a:xfrm>
          <a:prstGeom prst="cloudCallout">
            <a:avLst>
              <a:gd name="adj1" fmla="val -154389"/>
              <a:gd name="adj2" fmla="val 9087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752600" y="685800"/>
            <a:ext cx="5562600" cy="54102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2954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My Decision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153400" cy="914400"/>
          </a:xfrm>
        </p:spPr>
        <p:txBody>
          <a:bodyPr>
            <a:noAutofit/>
          </a:bodyPr>
          <a:lstStyle/>
          <a:p>
            <a:pPr marL="457200" indent="-457200" algn="ctr">
              <a:lnSpc>
                <a:spcPct val="20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love my fellow being</a:t>
            </a:r>
          </a:p>
          <a:p>
            <a:pPr marL="457200" indent="-457200" algn="ctr">
              <a:lnSpc>
                <a:spcPct val="20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help them as far as I can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3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SIN BREAKS RELATIONSHIPS</a:t>
            </a:r>
          </a:p>
        </p:txBody>
      </p:sp>
      <p:pic>
        <p:nvPicPr>
          <p:cNvPr id="9" name="Picture 3" descr="C:\Users\user\Desktop\Bitmap in Forum8.cdr.pn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 rot="10800000">
            <a:off x="1142416" y="2209799"/>
            <a:ext cx="6858584" cy="434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web photo\class II\lession 3\Adam and Eve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5166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4953000"/>
            <a:ext cx="8686800" cy="1600200"/>
          </a:xfrm>
          <a:prstGeom prst="roundRect">
            <a:avLst>
              <a:gd name="adj" fmla="val 13110"/>
            </a:avLst>
          </a:prstGeom>
          <a:solidFill>
            <a:schemeClr val="tx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5105400"/>
            <a:ext cx="8458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When Adam and Eve sinned, They began to experience uneasiness and lack of peace. </a:t>
            </a:r>
          </a:p>
          <a:p>
            <a:pPr algn="ctr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They began to blame others.</a:t>
            </a:r>
          </a:p>
        </p:txBody>
      </p:sp>
      <p:pic>
        <p:nvPicPr>
          <p:cNvPr id="15" name="Picture 14" descr="I:\as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8116" y="211137"/>
            <a:ext cx="3477684" cy="2608263"/>
          </a:xfrm>
          <a:prstGeom prst="rect">
            <a:avLst/>
          </a:prstGeom>
          <a:noFill/>
        </p:spPr>
      </p:pic>
      <p:pic>
        <p:nvPicPr>
          <p:cNvPr id="16" name="Picture 3" descr="I:\as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716" y="592137"/>
            <a:ext cx="3477684" cy="2608263"/>
          </a:xfrm>
          <a:prstGeom prst="rect">
            <a:avLst/>
          </a:prstGeom>
          <a:noFill/>
        </p:spPr>
      </p:pic>
      <p:pic>
        <p:nvPicPr>
          <p:cNvPr id="17" name="Picture 3" descr="I:\as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8116" y="1905000"/>
            <a:ext cx="3477684" cy="2608263"/>
          </a:xfrm>
          <a:prstGeom prst="rect">
            <a:avLst/>
          </a:prstGeom>
          <a:noFill/>
        </p:spPr>
      </p:pic>
      <p:pic>
        <p:nvPicPr>
          <p:cNvPr id="18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5" cstate="print"/>
          <a:srcRect l="6667"/>
          <a:stretch>
            <a:fillRect/>
          </a:stretch>
        </p:blipFill>
        <p:spPr bwMode="auto">
          <a:xfrm>
            <a:off x="0" y="2514600"/>
            <a:ext cx="5334000" cy="2457450"/>
          </a:xfrm>
          <a:prstGeom prst="rect">
            <a:avLst/>
          </a:prstGeom>
          <a:noFill/>
        </p:spPr>
      </p:pic>
      <p:pic>
        <p:nvPicPr>
          <p:cNvPr id="19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5" cstate="print"/>
          <a:srcRect l="6667"/>
          <a:stretch>
            <a:fillRect/>
          </a:stretch>
        </p:blipFill>
        <p:spPr bwMode="auto">
          <a:xfrm>
            <a:off x="3810000" y="2514600"/>
            <a:ext cx="5334000" cy="245745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Group 24"/>
          <p:cNvGrpSpPr/>
          <p:nvPr/>
        </p:nvGrpSpPr>
        <p:grpSpPr>
          <a:xfrm>
            <a:off x="0" y="2514600"/>
            <a:ext cx="9144000" cy="4343400"/>
            <a:chOff x="0" y="2514600"/>
            <a:chExt cx="9144000" cy="4343400"/>
          </a:xfrm>
        </p:grpSpPr>
        <p:pic>
          <p:nvPicPr>
            <p:cNvPr id="21" name="Picture 2" descr="D:\web photo\class II\lession 4\Domenichino_adam_eve.jpg"/>
            <p:cNvPicPr>
              <a:picLocks noChangeAspect="1" noChangeArrowheads="1"/>
            </p:cNvPicPr>
            <p:nvPr/>
          </p:nvPicPr>
          <p:blipFill>
            <a:blip r:embed="rId3" cstate="print"/>
            <a:srcRect t="23333"/>
            <a:stretch>
              <a:fillRect/>
            </a:stretch>
          </p:blipFill>
          <p:spPr bwMode="auto">
            <a:xfrm>
              <a:off x="2367695" y="2514600"/>
              <a:ext cx="4337905" cy="4343400"/>
            </a:xfrm>
            <a:prstGeom prst="rect">
              <a:avLst/>
            </a:prstGeom>
            <a:noFill/>
            <a:effectLst/>
          </p:spPr>
        </p:pic>
        <p:pic>
          <p:nvPicPr>
            <p:cNvPr id="5122" name="Picture 2" descr="C:\Users\user\Desktop\Grass_Ground_with_Flowers_and_Butterflies_PNG_Clipart.png"/>
            <p:cNvPicPr>
              <a:picLocks noChangeAspect="1" noChangeArrowheads="1"/>
            </p:cNvPicPr>
            <p:nvPr/>
          </p:nvPicPr>
          <p:blipFill>
            <a:blip r:embed="rId4" cstate="print"/>
            <a:srcRect l="6667"/>
            <a:stretch>
              <a:fillRect/>
            </a:stretch>
          </p:blipFill>
          <p:spPr bwMode="auto">
            <a:xfrm>
              <a:off x="0" y="4400550"/>
              <a:ext cx="5334000" cy="2457450"/>
            </a:xfrm>
            <a:prstGeom prst="rect">
              <a:avLst/>
            </a:prstGeom>
            <a:noFill/>
          </p:spPr>
        </p:pic>
        <p:pic>
          <p:nvPicPr>
            <p:cNvPr id="24" name="Picture 2" descr="C:\Users\user\Desktop\Grass_Ground_with_Flowers_and_Butterflies_PNG_Clipart.png"/>
            <p:cNvPicPr>
              <a:picLocks noChangeAspect="1" noChangeArrowheads="1"/>
            </p:cNvPicPr>
            <p:nvPr/>
          </p:nvPicPr>
          <p:blipFill>
            <a:blip r:embed="rId4" cstate="print"/>
            <a:srcRect l="6667"/>
            <a:stretch>
              <a:fillRect/>
            </a:stretch>
          </p:blipFill>
          <p:spPr bwMode="auto">
            <a:xfrm>
              <a:off x="3810000" y="4400550"/>
              <a:ext cx="5334000" cy="2457450"/>
            </a:xfrm>
            <a:prstGeom prst="rect">
              <a:avLst/>
            </a:prstGeom>
            <a:noFill/>
          </p:spPr>
        </p:pic>
      </p:grpSp>
      <p:sp>
        <p:nvSpPr>
          <p:cNvPr id="9" name="Rounded Rectangle 8"/>
          <p:cNvSpPr/>
          <p:nvPr/>
        </p:nvSpPr>
        <p:spPr>
          <a:xfrm>
            <a:off x="228600" y="281226"/>
            <a:ext cx="8763000" cy="2233374"/>
          </a:xfrm>
          <a:prstGeom prst="roundRect">
            <a:avLst>
              <a:gd name="adj" fmla="val 1685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320695"/>
            <a:ext cx="81534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 asked Adam: Did you eat the fruit of that tree with I had forbidden? Adam said: 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woman whom you gave me as companion offered me that fruit and L ate it </a:t>
            </a:r>
            <a:r>
              <a:rPr lang="en-US" sz="25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(Genesis 3:11-12). 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When God questioned Eve, she blamed the serpent.</a:t>
            </a:r>
          </a:p>
        </p:txBody>
      </p:sp>
      <p:pic>
        <p:nvPicPr>
          <p:cNvPr id="18" name="Picture 3" descr="I:\as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6916" y="4249737"/>
            <a:ext cx="3477684" cy="2608263"/>
          </a:xfrm>
          <a:prstGeom prst="rect">
            <a:avLst/>
          </a:prstGeom>
          <a:noFill/>
        </p:spPr>
      </p:pic>
      <p:pic>
        <p:nvPicPr>
          <p:cNvPr id="20" name="Picture 3" descr="I:\as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3352800"/>
            <a:ext cx="3477684" cy="26082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31118_000_005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296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4800600"/>
            <a:ext cx="8686800" cy="1371600"/>
          </a:xfrm>
          <a:prstGeom prst="roundRect">
            <a:avLst>
              <a:gd name="adj" fmla="val 22996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4849505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Our first parents lost peace and joy as a result of sin because they disobeyed God and sinned. </a:t>
            </a:r>
          </a:p>
          <a:p>
            <a:pPr algn="ctr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influence of their sin affected their children.</a:t>
            </a:r>
            <a:endParaRPr lang="en-US"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Picture 12" descr="D:\class psd\class 1\butterfly-animated-colourful-patter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3886200"/>
            <a:ext cx="2151063" cy="860425"/>
          </a:xfrm>
          <a:prstGeom prst="rect">
            <a:avLst/>
          </a:prstGeom>
          <a:noFill/>
        </p:spPr>
      </p:pic>
      <p:pic>
        <p:nvPicPr>
          <p:cNvPr id="42" name="Picture 12" descr="D:\class psd\class 1\butterfly-animated-colourful-patter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143000"/>
            <a:ext cx="2151063" cy="8604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685800"/>
            <a:ext cx="8686800" cy="5486400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67200" y="1097607"/>
            <a:ext cx="419100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Adam and Eve had two sons-Cain the elder and Abel the younger. Cain was a farmer and Able a </a:t>
            </a:r>
            <a:r>
              <a:rPr lang="en-US" sz="2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shephered</a:t>
            </a:r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algn="just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Once they offered gifts to God. Cain offered a </a:t>
            </a:r>
            <a:r>
              <a:rPr lang="en-US" sz="2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psrt</a:t>
            </a:r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of his produce. Abel offered the best of his flock. 	God accepted the offering of Able and rejected the offering of </a:t>
            </a:r>
            <a:r>
              <a:rPr lang="en-US" sz="2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cain</a:t>
            </a:r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because his offering was not asked:</a:t>
            </a:r>
            <a:endParaRPr lang="en-US" sz="23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user\Desktop\Corbis-42-264058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43000"/>
            <a:ext cx="3520572" cy="4495800"/>
          </a:xfrm>
          <a:prstGeom prst="rect">
            <a:avLst/>
          </a:prstGeom>
          <a:noFill/>
        </p:spPr>
      </p:pic>
      <p:pic>
        <p:nvPicPr>
          <p:cNvPr id="20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4" cstate="print"/>
          <a:srcRect l="6667"/>
          <a:stretch>
            <a:fillRect/>
          </a:stretch>
        </p:blipFill>
        <p:spPr bwMode="auto">
          <a:xfrm>
            <a:off x="381000" y="4038600"/>
            <a:ext cx="3733800" cy="172021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pd184991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4375" t="6702" r="5625" b="177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304800"/>
            <a:ext cx="8686800" cy="1676400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33400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Cain, </a:t>
            </a: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ahy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are you angry and downcast? Why are you long- faced? If you act properly you will also be acceptable </a:t>
            </a:r>
            <a:r>
              <a:rPr lang="en-US" sz="25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(Genesis 4:6-7).</a:t>
            </a:r>
          </a:p>
        </p:txBody>
      </p:sp>
      <p:pic>
        <p:nvPicPr>
          <p:cNvPr id="5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3" cstate="print"/>
          <a:srcRect l="6667"/>
          <a:stretch>
            <a:fillRect/>
          </a:stretch>
        </p:blipFill>
        <p:spPr bwMode="auto">
          <a:xfrm>
            <a:off x="0" y="5137785"/>
            <a:ext cx="3733800" cy="1720215"/>
          </a:xfrm>
          <a:prstGeom prst="rect">
            <a:avLst/>
          </a:prstGeom>
          <a:noFill/>
        </p:spPr>
      </p:pic>
      <p:pic>
        <p:nvPicPr>
          <p:cNvPr id="6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3" cstate="print"/>
          <a:srcRect l="6667"/>
          <a:stretch>
            <a:fillRect/>
          </a:stretch>
        </p:blipFill>
        <p:spPr bwMode="auto">
          <a:xfrm>
            <a:off x="2971800" y="5137785"/>
            <a:ext cx="3733800" cy="1720215"/>
          </a:xfrm>
          <a:prstGeom prst="rect">
            <a:avLst/>
          </a:prstGeom>
          <a:noFill/>
        </p:spPr>
      </p:pic>
      <p:pic>
        <p:nvPicPr>
          <p:cNvPr id="7" name="Picture 2" descr="C:\Users\user\Desktop\Grass_Ground_with_Flowers_and_Butterflies_PNG_Clipart.png"/>
          <p:cNvPicPr>
            <a:picLocks noChangeAspect="1" noChangeArrowheads="1"/>
          </p:cNvPicPr>
          <p:nvPr/>
        </p:nvPicPr>
        <p:blipFill>
          <a:blip r:embed="rId3" cstate="print"/>
          <a:srcRect l="6667"/>
          <a:stretch>
            <a:fillRect/>
          </a:stretch>
        </p:blipFill>
        <p:spPr bwMode="auto">
          <a:xfrm>
            <a:off x="5410200" y="5137785"/>
            <a:ext cx="3733800" cy="172021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9b7ec05796581a8dfd1bfafce9060b9.1000x750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152400" y="1371600"/>
            <a:ext cx="8839200" cy="1828800"/>
          </a:xfrm>
          <a:prstGeom prst="roundRect">
            <a:avLst>
              <a:gd name="adj" fmla="val 744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14400" y="1489264"/>
            <a:ext cx="73152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	Still Cain hated Abel. One day Cain said to his brother Able: Let us go to the field. While they were in the field, Cain turned wild and murdered Abel. </a:t>
            </a:r>
          </a:p>
          <a:p>
            <a:pPr algn="just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	</a:t>
            </a:r>
            <a:endParaRPr lang="en-US" sz="2500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web photo\class II\lession 4\00-giacinto-gimignani-the-expulsion-from-the-garden-of-eden-17th-century.jpg"/>
          <p:cNvPicPr>
            <a:picLocks noChangeAspect="1" noChangeArrowheads="1"/>
          </p:cNvPicPr>
          <p:nvPr/>
        </p:nvPicPr>
        <p:blipFill>
          <a:blip r:embed="rId3" cstate="print">
            <a:lum bright="30000" contrast="30000"/>
          </a:blip>
          <a:srcRect t="3127" r="39797" b="23378"/>
          <a:stretch>
            <a:fillRect/>
          </a:stretch>
        </p:blipFill>
        <p:spPr bwMode="auto">
          <a:xfrm>
            <a:off x="-1" y="0"/>
            <a:ext cx="4636851" cy="39624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" name="Picture 2" descr="C:\Users\user\Desktop\Cain_Flees_52c.jpg"/>
          <p:cNvPicPr>
            <a:picLocks noChangeAspect="1" noChangeArrowheads="1"/>
          </p:cNvPicPr>
          <p:nvPr/>
        </p:nvPicPr>
        <p:blipFill>
          <a:blip r:embed="rId4" cstate="print"/>
          <a:srcRect l="32748" t="16171" b="7018"/>
          <a:stretch>
            <a:fillRect/>
          </a:stretch>
        </p:blipFill>
        <p:spPr bwMode="auto">
          <a:xfrm>
            <a:off x="4648200" y="11465"/>
            <a:ext cx="4495800" cy="684653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3581400"/>
            <a:ext cx="8686800" cy="3048000"/>
          </a:xfrm>
          <a:prstGeom prst="roundRect">
            <a:avLst>
              <a:gd name="adj" fmla="val 744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3691622"/>
            <a:ext cx="84582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God Asked Cain: </a:t>
            </a:r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Where is your brother Abel? </a:t>
            </a:r>
            <a:r>
              <a:rPr lang="en-US" sz="2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Cain replied: </a:t>
            </a:r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Am I the keeper of my brother?</a:t>
            </a:r>
          </a:p>
          <a:p>
            <a:pPr algn="just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Thus Cain sinned and rejected his brother. </a:t>
            </a:r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Cain left the presence of God and lived in the land of Nod, </a:t>
            </a:r>
            <a:r>
              <a:rPr lang="en-US" sz="2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east of Eden </a:t>
            </a:r>
            <a:r>
              <a:rPr lang="en-US" sz="25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(Genesis 4:6). </a:t>
            </a:r>
            <a:r>
              <a:rPr lang="en-US" sz="2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 who moves away from God begins to move away also from his fellow beings and begins to hate himself.</a:t>
            </a:r>
            <a:endParaRPr lang="en-US" sz="25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791</TotalTime>
  <Words>348</Words>
  <Application>Microsoft Office PowerPoint</Application>
  <PresentationFormat>On-screen Show (4:3)</PresentationFormat>
  <Paragraphs>50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CATECHETICAL TEXTBOOK SERIES OF THE SYRO - MALABAR CHURCH</vt:lpstr>
      <vt:lpstr>Lesson 3  SIN BREAKS RELATIONSHIPS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Let us find out the answers</vt:lpstr>
      <vt:lpstr>Let us pray</vt:lpstr>
      <vt:lpstr>Bible reading </vt:lpstr>
      <vt:lpstr>Work bos Choose the correct word from the word box and fill it in:</vt:lpstr>
      <vt:lpstr>Slide 17</vt:lpstr>
      <vt:lpstr>Let us play</vt:lpstr>
      <vt:lpstr>My Decision</vt:lpstr>
      <vt:lpstr>Slide 20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299</cp:revision>
  <dcterms:created xsi:type="dcterms:W3CDTF">2014-03-08T17:50:03Z</dcterms:created>
  <dcterms:modified xsi:type="dcterms:W3CDTF">2015-09-11T03:30:24Z</dcterms:modified>
</cp:coreProperties>
</file>